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404" r:id="rId2"/>
    <p:sldId id="408" r:id="rId3"/>
    <p:sldId id="282" r:id="rId4"/>
    <p:sldId id="271" r:id="rId5"/>
    <p:sldId id="277" r:id="rId6"/>
    <p:sldId id="281" r:id="rId7"/>
    <p:sldId id="261" r:id="rId8"/>
    <p:sldId id="273" r:id="rId9"/>
    <p:sldId id="263" r:id="rId10"/>
    <p:sldId id="272" r:id="rId11"/>
    <p:sldId id="275" r:id="rId12"/>
    <p:sldId id="265" r:id="rId13"/>
    <p:sldId id="284" r:id="rId14"/>
    <p:sldId id="274" r:id="rId15"/>
    <p:sldId id="285" r:id="rId16"/>
    <p:sldId id="407" r:id="rId17"/>
    <p:sldId id="406" r:id="rId18"/>
    <p:sldId id="270" r:id="rId19"/>
    <p:sldId id="405" r:id="rId20"/>
    <p:sldId id="268" r:id="rId21"/>
    <p:sldId id="276" r:id="rId22"/>
    <p:sldId id="279" r:id="rId23"/>
    <p:sldId id="269" r:id="rId2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FFF1B9"/>
    <a:srgbClr val="FCDC34"/>
    <a:srgbClr val="1B3764"/>
    <a:srgbClr val="F2CFC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57" autoAdjust="0"/>
    <p:restoredTop sz="89573" autoAdjust="0"/>
  </p:normalViewPr>
  <p:slideViewPr>
    <p:cSldViewPr snapToGrid="0">
      <p:cViewPr varScale="1">
        <p:scale>
          <a:sx n="85" d="100"/>
          <a:sy n="85" d="100"/>
        </p:scale>
        <p:origin x="208" y="336"/>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1/9/24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who you are and why you are here! </a:t>
            </a:r>
          </a:p>
          <a:p>
            <a:r>
              <a:rPr lang="en-US" dirty="0"/>
              <a:t>-- Recent masters graduate looking for PhD options, met Daniela at imbizo and got super interested in her work. A bit about my background, </a:t>
            </a:r>
            <a:endParaRPr lang="en-IN" dirty="0"/>
          </a:p>
        </p:txBody>
      </p:sp>
      <p:sp>
        <p:nvSpPr>
          <p:cNvPr id="4" name="Slide Number Placeholder 3"/>
          <p:cNvSpPr>
            <a:spLocks noGrp="1"/>
          </p:cNvSpPr>
          <p:nvPr>
            <p:ph type="sldNum" sz="quarter" idx="5"/>
          </p:nvPr>
        </p:nvSpPr>
        <p:spPr/>
        <p:txBody>
          <a:bodyPr/>
          <a:lstStyle/>
          <a:p>
            <a:fld id="{26085CEC-BB96-4212-A5DC-11F7F8F5C763}" type="slidenum">
              <a:rPr lang="en-IN" smtClean="0"/>
              <a:t>1</a:t>
            </a:fld>
            <a:endParaRPr lang="en-IN"/>
          </a:p>
        </p:txBody>
      </p:sp>
    </p:spTree>
    <p:extLst>
      <p:ext uri="{BB962C8B-B14F-4D97-AF65-F5344CB8AC3E}">
        <p14:creationId xmlns:p14="http://schemas.microsoft.com/office/powerpoint/2010/main" val="189826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2287989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175957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95160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23</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778172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1514742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3424711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1/9/24 6:10 PM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1/9/24 6:10 PM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1/9/24 6:10 PM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1/9/24 6:10 PM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1/9/24 6:10 PM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1/9/24 6:10 PM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1/9/24 6:10 PM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1/9/24 6:10 PM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1/9/24 6:10 PM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1/9/24 6:10 PM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1/9/24 6:10 PM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1/9/24 6:10 PM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sv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png"/><Relationship Id="rId10" Type="http://schemas.openxmlformats.org/officeDocument/2006/relationships/image" Target="../media/image54.jpeg"/><Relationship Id="rId4" Type="http://schemas.openxmlformats.org/officeDocument/2006/relationships/image" Target="../media/image59.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3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jpe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jpeg"/><Relationship Id="rId4" Type="http://schemas.openxmlformats.org/officeDocument/2006/relationships/image" Target="../media/image7.png"/><Relationship Id="rId9" Type="http://schemas.openxmlformats.org/officeDocument/2006/relationships/image" Target="../media/image5.png"/><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jpe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jpeg"/><Relationship Id="rId4" Type="http://schemas.openxmlformats.org/officeDocument/2006/relationships/image" Target="../media/image7.png"/><Relationship Id="rId9" Type="http://schemas.openxmlformats.org/officeDocument/2006/relationships/image" Target="../media/image5.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58.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jpeg"/><Relationship Id="rId4" Type="http://schemas.openxmlformats.org/officeDocument/2006/relationships/image" Target="../media/image7.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1.png"/><Relationship Id="rId18" Type="http://schemas.openxmlformats.org/officeDocument/2006/relationships/image" Target="../media/image34.svg"/><Relationship Id="rId3" Type="http://schemas.openxmlformats.org/officeDocument/2006/relationships/image" Target="../media/image26.png"/><Relationship Id="rId7" Type="http://schemas.openxmlformats.org/officeDocument/2006/relationships/image" Target="../media/image10.png"/><Relationship Id="rId12" Type="http://schemas.microsoft.com/office/2007/relationships/hdphoto" Target="../media/hdphoto4.wdp"/><Relationship Id="rId17" Type="http://schemas.openxmlformats.org/officeDocument/2006/relationships/image" Target="../media/image33.png"/><Relationship Id="rId2" Type="http://schemas.openxmlformats.org/officeDocument/2006/relationships/notesSlide" Target="../notesSlides/notesSlide5.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0.png"/><Relationship Id="rId5" Type="http://schemas.openxmlformats.org/officeDocument/2006/relationships/image" Target="../media/image28.png"/><Relationship Id="rId15" Type="http://schemas.openxmlformats.org/officeDocument/2006/relationships/image" Target="../media/image32.png"/><Relationship Id="rId10" Type="http://schemas.microsoft.com/office/2007/relationships/hdphoto" Target="../media/hdphoto3.wdp"/><Relationship Id="rId19" Type="http://schemas.openxmlformats.org/officeDocument/2006/relationships/image" Target="../media/image35.jpg"/><Relationship Id="rId4" Type="http://schemas.openxmlformats.org/officeDocument/2006/relationships/image" Target="../media/image27.png"/><Relationship Id="rId9" Type="http://schemas.openxmlformats.org/officeDocument/2006/relationships/image" Target="../media/image29.png"/><Relationship Id="rId14" Type="http://schemas.microsoft.com/office/2007/relationships/hdphoto" Target="../media/hdphoto5.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2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9.jpe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2.png"/><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36CE-548C-441F-B47D-CF8B89EA0CA9}"/>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6" name="TextBox 5">
            <a:extLst>
              <a:ext uri="{FF2B5EF4-FFF2-40B4-BE49-F238E27FC236}">
                <a16:creationId xmlns:a16="http://schemas.microsoft.com/office/drawing/2014/main" id="{DD4FBC9B-EED4-41BE-9193-A79D116B9A87}"/>
              </a:ext>
            </a:extLst>
          </p:cNvPr>
          <p:cNvSpPr txBox="1"/>
          <p:nvPr/>
        </p:nvSpPr>
        <p:spPr>
          <a:xfrm>
            <a:off x="936140" y="1353406"/>
            <a:ext cx="5311878" cy="4247317"/>
          </a:xfrm>
          <a:prstGeom prst="rect">
            <a:avLst/>
          </a:prstGeom>
          <a:noFill/>
        </p:spPr>
        <p:txBody>
          <a:bodyPr wrap="square" rtlCol="0">
            <a:spAutoFit/>
          </a:bodyPr>
          <a:lstStyle/>
          <a:p>
            <a:pPr algn="ctr"/>
            <a:r>
              <a:rPr lang="en-US" dirty="0"/>
              <a:t>2020 – Integrated Master’s in </a:t>
            </a:r>
            <a:r>
              <a:rPr lang="en-US" b="1" dirty="0"/>
              <a:t>Bioengineering </a:t>
            </a:r>
            <a:r>
              <a:rPr lang="en-US" dirty="0"/>
              <a:t>and</a:t>
            </a:r>
            <a:r>
              <a:rPr lang="en-US" b="1" dirty="0"/>
              <a:t> Medical Nanotechnology</a:t>
            </a:r>
            <a:endParaRPr lang="en-US" dirty="0"/>
          </a:p>
          <a:p>
            <a:r>
              <a:rPr lang="en-US" dirty="0"/>
              <a:t> </a:t>
            </a:r>
          </a:p>
          <a:p>
            <a:endParaRPr lang="en-US" dirty="0"/>
          </a:p>
          <a:p>
            <a:endParaRPr lang="en-US" dirty="0"/>
          </a:p>
          <a:p>
            <a:endParaRPr lang="en-US" dirty="0"/>
          </a:p>
          <a:p>
            <a:endParaRPr lang="en-US" dirty="0"/>
          </a:p>
          <a:p>
            <a:pPr marL="285750" indent="-285750">
              <a:buFontTx/>
              <a:buChar char="-"/>
            </a:pPr>
            <a:endParaRPr lang="en-US" dirty="0"/>
          </a:p>
          <a:p>
            <a:pPr marL="285750" indent="-285750">
              <a:buFontTx/>
              <a:buChar char="-"/>
            </a:pPr>
            <a:r>
              <a:rPr lang="en-US" dirty="0"/>
              <a:t>Experience: Biomedical instrumentation, signal processing, tissue engineering and 3D printing</a:t>
            </a:r>
          </a:p>
          <a:p>
            <a:pPr marL="285750" indent="-285750">
              <a:buFontTx/>
              <a:buChar char="-"/>
            </a:pPr>
            <a:r>
              <a:rPr lang="en-US" dirty="0"/>
              <a:t>Neurobiology and cognitive sciences, Physiological control systems</a:t>
            </a:r>
          </a:p>
          <a:p>
            <a:endParaRPr lang="en-US" dirty="0"/>
          </a:p>
          <a:p>
            <a:r>
              <a:rPr lang="en-IN" i="1" dirty="0"/>
              <a:t>Why do we behave in a certain way??</a:t>
            </a:r>
          </a:p>
          <a:p>
            <a:endParaRPr lang="en-IN" dirty="0"/>
          </a:p>
        </p:txBody>
      </p:sp>
      <p:sp>
        <p:nvSpPr>
          <p:cNvPr id="7" name="TextBox 6">
            <a:extLst>
              <a:ext uri="{FF2B5EF4-FFF2-40B4-BE49-F238E27FC236}">
                <a16:creationId xmlns:a16="http://schemas.microsoft.com/office/drawing/2014/main" id="{E064D960-B6D7-48C1-AEE8-734D3A3021CD}"/>
              </a:ext>
            </a:extLst>
          </p:cNvPr>
          <p:cNvSpPr txBox="1"/>
          <p:nvPr/>
        </p:nvSpPr>
        <p:spPr>
          <a:xfrm>
            <a:off x="6913046" y="1443593"/>
            <a:ext cx="4844791" cy="4801314"/>
          </a:xfrm>
          <a:prstGeom prst="rect">
            <a:avLst/>
          </a:prstGeom>
          <a:noFill/>
        </p:spPr>
        <p:txBody>
          <a:bodyPr wrap="square" rtlCol="0">
            <a:spAutoFit/>
          </a:bodyPr>
          <a:lstStyle/>
          <a:p>
            <a:r>
              <a:rPr lang="en-US" dirty="0"/>
              <a:t>Present  – Master’s in </a:t>
            </a:r>
            <a:r>
              <a:rPr lang="en-US" b="1" dirty="0"/>
              <a:t>Integrative Neuroscience </a:t>
            </a:r>
          </a:p>
          <a:p>
            <a:endParaRPr lang="en-US" dirty="0"/>
          </a:p>
          <a:p>
            <a:endParaRPr lang="en-US" dirty="0"/>
          </a:p>
          <a:p>
            <a:endParaRPr lang="en-US" dirty="0"/>
          </a:p>
          <a:p>
            <a:endParaRPr lang="en-IN" dirty="0"/>
          </a:p>
          <a:p>
            <a:endParaRPr lang="en-IN" dirty="0"/>
          </a:p>
          <a:p>
            <a:endParaRPr lang="en-IN" dirty="0"/>
          </a:p>
          <a:p>
            <a:r>
              <a:rPr lang="en-IN" dirty="0"/>
              <a:t> - Systems, behaviour and theoretical neuroscience</a:t>
            </a:r>
          </a:p>
          <a:p>
            <a:endParaRPr lang="en-IN" dirty="0"/>
          </a:p>
          <a:p>
            <a:endParaRPr lang="en-IN" dirty="0"/>
          </a:p>
          <a:p>
            <a:endParaRPr lang="en-IN" dirty="0"/>
          </a:p>
          <a:p>
            <a:r>
              <a:rPr lang="en-IN" u="sng" dirty="0"/>
              <a:t>Present</a:t>
            </a:r>
            <a:r>
              <a:rPr lang="en-IN" dirty="0"/>
              <a:t> – Research Assistant/ Master thesis student in </a:t>
            </a:r>
            <a:r>
              <a:rPr lang="en-IN" dirty="0" err="1"/>
              <a:t>CortXplorer</a:t>
            </a:r>
            <a:r>
              <a:rPr lang="en-IN" dirty="0"/>
              <a:t> group, Leibniz Institute for Neurobiology, Magdeburg, Germany</a:t>
            </a:r>
          </a:p>
          <a:p>
            <a:endParaRPr lang="en-IN" dirty="0"/>
          </a:p>
          <a:p>
            <a:r>
              <a:rPr lang="en-IN" i="1" dirty="0"/>
              <a:t>Neural computation and behaviour</a:t>
            </a:r>
          </a:p>
        </p:txBody>
      </p:sp>
      <p:grpSp>
        <p:nvGrpSpPr>
          <p:cNvPr id="3" name="Group 2">
            <a:extLst>
              <a:ext uri="{FF2B5EF4-FFF2-40B4-BE49-F238E27FC236}">
                <a16:creationId xmlns:a16="http://schemas.microsoft.com/office/drawing/2014/main" id="{6C5D5282-844B-AF85-BBA6-84D06815347A}"/>
              </a:ext>
            </a:extLst>
          </p:cNvPr>
          <p:cNvGrpSpPr/>
          <p:nvPr/>
        </p:nvGrpSpPr>
        <p:grpSpPr>
          <a:xfrm>
            <a:off x="2103527" y="2276559"/>
            <a:ext cx="2950299" cy="1033702"/>
            <a:chOff x="2103527" y="2276559"/>
            <a:chExt cx="2950299" cy="1033702"/>
          </a:xfrm>
        </p:grpSpPr>
        <p:pic>
          <p:nvPicPr>
            <p:cNvPr id="8" name="Picture 2" descr="Bioengineering &amp; Medical Nanotechnology,SASTRA Thanjavur">
              <a:extLst>
                <a:ext uri="{FF2B5EF4-FFF2-40B4-BE49-F238E27FC236}">
                  <a16:creationId xmlns:a16="http://schemas.microsoft.com/office/drawing/2014/main" id="{D361298D-9EC0-42C7-AF64-55C853F16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527" y="2276559"/>
              <a:ext cx="1033702" cy="1033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STRA Photo Gallery">
              <a:extLst>
                <a:ext uri="{FF2B5EF4-FFF2-40B4-BE49-F238E27FC236}">
                  <a16:creationId xmlns:a16="http://schemas.microsoft.com/office/drawing/2014/main" id="{9D338CAB-B2F0-406C-9C6F-C894C0BBF5D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200216" y="2472392"/>
              <a:ext cx="1853610" cy="732098"/>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a:extLst>
              <a:ext uri="{FF2B5EF4-FFF2-40B4-BE49-F238E27FC236}">
                <a16:creationId xmlns:a16="http://schemas.microsoft.com/office/drawing/2014/main" id="{44E893B5-36AE-404D-BF18-46E9369B4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7915" y="2142061"/>
            <a:ext cx="2935052" cy="1057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170E907-1AFB-4FC0-B76A-3C5EF22C26DD}"/>
              </a:ext>
            </a:extLst>
          </p:cNvPr>
          <p:cNvPicPr>
            <a:picLocks noChangeAspect="1"/>
          </p:cNvPicPr>
          <p:nvPr/>
        </p:nvPicPr>
        <p:blipFill>
          <a:blip r:embed="rId6"/>
          <a:stretch>
            <a:fillRect/>
          </a:stretch>
        </p:blipFill>
        <p:spPr>
          <a:xfrm>
            <a:off x="17619831" y="3560764"/>
            <a:ext cx="1568282" cy="362590"/>
          </a:xfrm>
          <a:prstGeom prst="rect">
            <a:avLst/>
          </a:prstGeom>
        </p:spPr>
      </p:pic>
      <p:sp>
        <p:nvSpPr>
          <p:cNvPr id="12" name="Rectangle 11">
            <a:extLst>
              <a:ext uri="{FF2B5EF4-FFF2-40B4-BE49-F238E27FC236}">
                <a16:creationId xmlns:a16="http://schemas.microsoft.com/office/drawing/2014/main" id="{395A4A11-367B-41A4-ACF2-965A16FE627C}"/>
              </a:ext>
            </a:extLst>
          </p:cNvPr>
          <p:cNvSpPr/>
          <p:nvPr/>
        </p:nvSpPr>
        <p:spPr>
          <a:xfrm>
            <a:off x="0" y="0"/>
            <a:ext cx="12192000" cy="961780"/>
          </a:xfrm>
          <a:prstGeom prst="rect">
            <a:avLst/>
          </a:prstGeom>
          <a:solidFill>
            <a:srgbClr val="1B37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CDC34"/>
                </a:solidFill>
              </a:rPr>
              <a:t>Vishal Kannan</a:t>
            </a:r>
            <a:endParaRPr lang="en-DE" sz="4000" dirty="0">
              <a:solidFill>
                <a:srgbClr val="FCDC34"/>
              </a:solidFill>
            </a:endParaRPr>
          </a:p>
        </p:txBody>
      </p:sp>
      <p:grpSp>
        <p:nvGrpSpPr>
          <p:cNvPr id="4" name="Group 3">
            <a:extLst>
              <a:ext uri="{FF2B5EF4-FFF2-40B4-BE49-F238E27FC236}">
                <a16:creationId xmlns:a16="http://schemas.microsoft.com/office/drawing/2014/main" id="{31563043-30EC-D221-8776-53EAAA0F2E6C}"/>
              </a:ext>
            </a:extLst>
          </p:cNvPr>
          <p:cNvGrpSpPr/>
          <p:nvPr/>
        </p:nvGrpSpPr>
        <p:grpSpPr>
          <a:xfrm>
            <a:off x="7013085" y="4031425"/>
            <a:ext cx="3648580" cy="620630"/>
            <a:chOff x="7013085" y="4031425"/>
            <a:chExt cx="3648580" cy="620630"/>
          </a:xfrm>
        </p:grpSpPr>
        <p:pic>
          <p:nvPicPr>
            <p:cNvPr id="19" name="Picture 18">
              <a:extLst>
                <a:ext uri="{FF2B5EF4-FFF2-40B4-BE49-F238E27FC236}">
                  <a16:creationId xmlns:a16="http://schemas.microsoft.com/office/drawing/2014/main" id="{E747E1AB-7523-4080-B391-AC5A68B87111}"/>
                </a:ext>
              </a:extLst>
            </p:cNvPr>
            <p:cNvPicPr>
              <a:picLocks noChangeAspect="1"/>
            </p:cNvPicPr>
            <p:nvPr/>
          </p:nvPicPr>
          <p:blipFill>
            <a:blip r:embed="rId6"/>
            <a:stretch>
              <a:fillRect/>
            </a:stretch>
          </p:blipFill>
          <p:spPr>
            <a:xfrm>
              <a:off x="9093383" y="4160445"/>
              <a:ext cx="1568282" cy="362590"/>
            </a:xfrm>
            <a:prstGeom prst="rect">
              <a:avLst/>
            </a:prstGeom>
          </p:spPr>
        </p:pic>
        <p:pic>
          <p:nvPicPr>
            <p:cNvPr id="17" name="Picture 16">
              <a:extLst>
                <a:ext uri="{FF2B5EF4-FFF2-40B4-BE49-F238E27FC236}">
                  <a16:creationId xmlns:a16="http://schemas.microsoft.com/office/drawing/2014/main" id="{4417DA2B-43E0-4DAB-9765-530F9BC0F8BB}"/>
                </a:ext>
              </a:extLst>
            </p:cNvPr>
            <p:cNvPicPr>
              <a:picLocks noChangeAspect="1"/>
            </p:cNvPicPr>
            <p:nvPr/>
          </p:nvPicPr>
          <p:blipFill rotWithShape="1">
            <a:blip r:embed="rId7">
              <a:extLst>
                <a:ext uri="{28A0092B-C50C-407E-A947-70E740481C1C}">
                  <a14:useLocalDpi xmlns:a14="http://schemas.microsoft.com/office/drawing/2010/main" val="0"/>
                </a:ext>
              </a:extLst>
            </a:blip>
            <a:srcRect t="24852" b="25658"/>
            <a:stretch/>
          </p:blipFill>
          <p:spPr>
            <a:xfrm>
              <a:off x="7013085" y="4031425"/>
              <a:ext cx="1881078" cy="620630"/>
            </a:xfrm>
            <a:prstGeom prst="rect">
              <a:avLst/>
            </a:prstGeom>
          </p:spPr>
        </p:pic>
      </p:grpSp>
    </p:spTree>
    <p:extLst>
      <p:ext uri="{BB962C8B-B14F-4D97-AF65-F5344CB8AC3E}">
        <p14:creationId xmlns:p14="http://schemas.microsoft.com/office/powerpoint/2010/main" val="9654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1/9/24 7:28 PM</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10</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1/9/24 6:10 PM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13</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1/9/24 7:29 PM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1/9/24 7:29 PM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15</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162943"/>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Georgia" panose="02040502050405020303" pitchFamily="18" charset="0"/>
              </a:rPr>
              <a:t>Spectral analysis</a:t>
            </a:r>
          </a:p>
          <a:p>
            <a:pPr algn="just"/>
            <a:r>
              <a:rPr lang="en-US" sz="2400" dirty="0">
                <a:latin typeface="Georgia" panose="02040502050405020303" pitchFamily="18" charset="0"/>
              </a:rPr>
              <a:t>Reinforcement learning based modeling </a:t>
            </a:r>
          </a:p>
          <a:p>
            <a:pPr algn="just"/>
            <a:r>
              <a:rPr lang="en-US" sz="2400" dirty="0">
                <a:latin typeface="Georgia" panose="02040502050405020303" pitchFamily="18" charset="0"/>
              </a:rPr>
              <a:t>Optogenetic intervention</a:t>
            </a:r>
          </a:p>
          <a:p>
            <a:pPr algn="just"/>
            <a:r>
              <a:rPr lang="en-US" sz="2400" dirty="0">
                <a:latin typeface="Georgia" panose="02040502050405020303" pitchFamily="18" charset="0"/>
              </a:rPr>
              <a:t>Comparative foraging task in humans using high-field fMRI</a:t>
            </a:r>
          </a:p>
        </p:txBody>
      </p:sp>
      <p:grpSp>
        <p:nvGrpSpPr>
          <p:cNvPr id="19" name="Group 18">
            <a:extLst>
              <a:ext uri="{FF2B5EF4-FFF2-40B4-BE49-F238E27FC236}">
                <a16:creationId xmlns:a16="http://schemas.microsoft.com/office/drawing/2014/main" id="{924EC684-F0A7-474A-AA61-500AB44B3BDD}"/>
              </a:ext>
            </a:extLst>
          </p:cNvPr>
          <p:cNvGrpSpPr/>
          <p:nvPr/>
        </p:nvGrpSpPr>
        <p:grpSpPr>
          <a:xfrm>
            <a:off x="1559169" y="3706717"/>
            <a:ext cx="2022231" cy="1969477"/>
            <a:chOff x="4867930" y="3699417"/>
            <a:chExt cx="2022231" cy="1969477"/>
          </a:xfrm>
        </p:grpSpPr>
        <p:sp>
          <p:nvSpPr>
            <p:cNvPr id="5" name="Oval 4">
              <a:extLst>
                <a:ext uri="{FF2B5EF4-FFF2-40B4-BE49-F238E27FC236}">
                  <a16:creationId xmlns:a16="http://schemas.microsoft.com/office/drawing/2014/main" id="{7793BF29-55C7-47D7-A336-9583102F7683}"/>
                </a:ext>
              </a:extLst>
            </p:cNvPr>
            <p:cNvSpPr/>
            <p:nvPr/>
          </p:nvSpPr>
          <p:spPr>
            <a:xfrm>
              <a:off x="4867930" y="3699417"/>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C5D5CF-73D0-4FE9-BE47-1712C9865A07}"/>
                </a:ext>
              </a:extLst>
            </p:cNvPr>
            <p:cNvSpPr txBox="1"/>
            <p:nvPr/>
          </p:nvSpPr>
          <p:spPr>
            <a:xfrm>
              <a:off x="4900356" y="4499488"/>
              <a:ext cx="1262974" cy="369332"/>
            </a:xfrm>
            <a:prstGeom prst="rect">
              <a:avLst/>
            </a:prstGeom>
            <a:noFill/>
          </p:spPr>
          <p:txBody>
            <a:bodyPr wrap="none" rtlCol="0">
              <a:spAutoFit/>
            </a:bodyPr>
            <a:lstStyle/>
            <a:p>
              <a:r>
                <a:rPr lang="en-US" dirty="0"/>
                <a:t>Experiment</a:t>
              </a:r>
            </a:p>
          </p:txBody>
        </p:sp>
      </p:grpSp>
      <p:grpSp>
        <p:nvGrpSpPr>
          <p:cNvPr id="18" name="Group 17">
            <a:extLst>
              <a:ext uri="{FF2B5EF4-FFF2-40B4-BE49-F238E27FC236}">
                <a16:creationId xmlns:a16="http://schemas.microsoft.com/office/drawing/2014/main" id="{A3CFF7F1-C262-4150-BADF-980DC95931A0}"/>
              </a:ext>
            </a:extLst>
          </p:cNvPr>
          <p:cNvGrpSpPr/>
          <p:nvPr/>
        </p:nvGrpSpPr>
        <p:grpSpPr>
          <a:xfrm>
            <a:off x="2854569" y="3706716"/>
            <a:ext cx="2081552" cy="1969477"/>
            <a:chOff x="6163330" y="3699416"/>
            <a:chExt cx="2081552" cy="1969477"/>
          </a:xfrm>
        </p:grpSpPr>
        <p:sp>
          <p:nvSpPr>
            <p:cNvPr id="7" name="Oval 6">
              <a:extLst>
                <a:ext uri="{FF2B5EF4-FFF2-40B4-BE49-F238E27FC236}">
                  <a16:creationId xmlns:a16="http://schemas.microsoft.com/office/drawing/2014/main" id="{21891A13-03A9-4DD9-89C5-56A85F33E618}"/>
                </a:ext>
              </a:extLst>
            </p:cNvPr>
            <p:cNvSpPr/>
            <p:nvPr/>
          </p:nvSpPr>
          <p:spPr>
            <a:xfrm>
              <a:off x="6163330" y="3699416"/>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A678FF-F22C-4317-A42F-0688B75E5ACA}"/>
                </a:ext>
              </a:extLst>
            </p:cNvPr>
            <p:cNvSpPr txBox="1"/>
            <p:nvPr/>
          </p:nvSpPr>
          <p:spPr>
            <a:xfrm>
              <a:off x="6830841" y="4499488"/>
              <a:ext cx="1414041" cy="369332"/>
            </a:xfrm>
            <a:prstGeom prst="rect">
              <a:avLst/>
            </a:prstGeom>
            <a:noFill/>
          </p:spPr>
          <p:txBody>
            <a:bodyPr wrap="none" rtlCol="0">
              <a:spAutoFit/>
            </a:bodyPr>
            <a:lstStyle/>
            <a:p>
              <a:r>
                <a:rPr lang="en-US" dirty="0"/>
                <a:t>Computation</a:t>
              </a:r>
            </a:p>
          </p:txBody>
        </p:sp>
      </p:grpSp>
      <p:grpSp>
        <p:nvGrpSpPr>
          <p:cNvPr id="10" name="Group 9">
            <a:extLst>
              <a:ext uri="{FF2B5EF4-FFF2-40B4-BE49-F238E27FC236}">
                <a16:creationId xmlns:a16="http://schemas.microsoft.com/office/drawing/2014/main" id="{724C0C96-CA8B-44ED-BA22-3D751C58A6FC}"/>
              </a:ext>
            </a:extLst>
          </p:cNvPr>
          <p:cNvGrpSpPr/>
          <p:nvPr/>
        </p:nvGrpSpPr>
        <p:grpSpPr>
          <a:xfrm>
            <a:off x="2854569" y="3941087"/>
            <a:ext cx="726831" cy="1500735"/>
            <a:chOff x="2473569" y="2239016"/>
            <a:chExt cx="726831" cy="1500735"/>
          </a:xfrm>
        </p:grpSpPr>
        <p:sp>
          <p:nvSpPr>
            <p:cNvPr id="11" name="Freeform 13">
              <a:extLst>
                <a:ext uri="{FF2B5EF4-FFF2-40B4-BE49-F238E27FC236}">
                  <a16:creationId xmlns:a16="http://schemas.microsoft.com/office/drawing/2014/main" id="{21B41BA9-AAEF-4647-895C-D2FAE41E33B1}"/>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Smiley Face 11">
              <a:extLst>
                <a:ext uri="{FF2B5EF4-FFF2-40B4-BE49-F238E27FC236}">
                  <a16:creationId xmlns:a16="http://schemas.microsoft.com/office/drawing/2014/main" id="{0B26DE31-4DE9-4B60-85DA-AB9E4AF4A1E8}"/>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0E0A7D9-8DF7-4BB6-BA15-1B7C0CBC238E}"/>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cxnSp>
        <p:nvCxnSpPr>
          <p:cNvPr id="15" name="Straight Connector 14">
            <a:extLst>
              <a:ext uri="{FF2B5EF4-FFF2-40B4-BE49-F238E27FC236}">
                <a16:creationId xmlns:a16="http://schemas.microsoft.com/office/drawing/2014/main" id="{D67B7622-454B-4C72-94A3-E5BFD727C120}"/>
              </a:ext>
            </a:extLst>
          </p:cNvPr>
          <p:cNvCxnSpPr>
            <a:cxnSpLocks/>
          </p:cNvCxnSpPr>
          <p:nvPr/>
        </p:nvCxnSpPr>
        <p:spPr>
          <a:xfrm>
            <a:off x="0" y="3015426"/>
            <a:ext cx="1219200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0F61E35-A31A-4C5F-AC34-6D58DBF7B617}"/>
              </a:ext>
            </a:extLst>
          </p:cNvPr>
          <p:cNvSpPr txBox="1"/>
          <p:nvPr/>
        </p:nvSpPr>
        <p:spPr>
          <a:xfrm>
            <a:off x="397868" y="3116236"/>
            <a:ext cx="2085764" cy="461665"/>
          </a:xfrm>
          <a:prstGeom prst="rect">
            <a:avLst/>
          </a:prstGeom>
          <a:noFill/>
        </p:spPr>
        <p:txBody>
          <a:bodyPr wrap="none" rtlCol="0">
            <a:spAutoFit/>
          </a:bodyPr>
          <a:lstStyle/>
          <a:p>
            <a:r>
              <a:rPr lang="de-DE" sz="2400" b="1" dirty="0"/>
              <a:t>Next stop</a:t>
            </a:r>
            <a:r>
              <a:rPr lang="en-US" sz="2400" b="1" dirty="0"/>
              <a:t>: PhD</a:t>
            </a:r>
            <a:endParaRPr lang="en-DE" sz="2400" b="1" dirty="0"/>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1/9/24 7:29 PM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16</a:t>
            </a:fld>
            <a:endParaRPr lang="en-DE"/>
          </a:p>
        </p:txBody>
      </p:sp>
      <p:sp>
        <p:nvSpPr>
          <p:cNvPr id="14" name="TextBox 13">
            <a:extLst>
              <a:ext uri="{FF2B5EF4-FFF2-40B4-BE49-F238E27FC236}">
                <a16:creationId xmlns:a16="http://schemas.microsoft.com/office/drawing/2014/main" id="{F30616F8-7477-4818-BDB3-2DDACBEAD23E}"/>
              </a:ext>
            </a:extLst>
          </p:cNvPr>
          <p:cNvSpPr txBox="1"/>
          <p:nvPr/>
        </p:nvSpPr>
        <p:spPr>
          <a:xfrm>
            <a:off x="5698467" y="4225430"/>
            <a:ext cx="4410118" cy="1200329"/>
          </a:xfrm>
          <a:prstGeom prst="rect">
            <a:avLst/>
          </a:prstGeom>
          <a:noFill/>
        </p:spPr>
        <p:txBody>
          <a:bodyPr wrap="none" rtlCol="0">
            <a:spAutoFit/>
          </a:bodyPr>
          <a:lstStyle/>
          <a:p>
            <a:r>
              <a:rPr lang="en-US" dirty="0"/>
              <a:t>- Scientific interests</a:t>
            </a:r>
          </a:p>
          <a:p>
            <a:r>
              <a:rPr lang="en-US" dirty="0"/>
              <a:t>- Open to different/ new  ideas</a:t>
            </a:r>
          </a:p>
          <a:p>
            <a:r>
              <a:rPr lang="en-US" dirty="0"/>
              <a:t>- Collaborative environment</a:t>
            </a:r>
          </a:p>
          <a:p>
            <a:r>
              <a:rPr lang="en-US" dirty="0"/>
              <a:t>- Interpersonal relationship with PI and peers</a:t>
            </a:r>
          </a:p>
        </p:txBody>
      </p:sp>
      <p:sp>
        <p:nvSpPr>
          <p:cNvPr id="2" name="TextBox 1">
            <a:extLst>
              <a:ext uri="{FF2B5EF4-FFF2-40B4-BE49-F238E27FC236}">
                <a16:creationId xmlns:a16="http://schemas.microsoft.com/office/drawing/2014/main" id="{787A2FE0-8827-6AF3-5B7D-B31DB4C3459A}"/>
              </a:ext>
            </a:extLst>
          </p:cNvPr>
          <p:cNvSpPr txBox="1"/>
          <p:nvPr/>
        </p:nvSpPr>
        <p:spPr>
          <a:xfrm>
            <a:off x="5698467" y="3916904"/>
            <a:ext cx="2717026" cy="369332"/>
          </a:xfrm>
          <a:prstGeom prst="rect">
            <a:avLst/>
          </a:prstGeom>
          <a:noFill/>
        </p:spPr>
        <p:txBody>
          <a:bodyPr wrap="none" rtlCol="0">
            <a:spAutoFit/>
          </a:bodyPr>
          <a:lstStyle/>
          <a:p>
            <a:r>
              <a:rPr lang="en-US" dirty="0"/>
              <a:t>What I want from my PhD?</a:t>
            </a:r>
          </a:p>
        </p:txBody>
      </p:sp>
      <p:pic>
        <p:nvPicPr>
          <p:cNvPr id="23" name="Graphic 22" descr="Checkmark with solid fill">
            <a:extLst>
              <a:ext uri="{FF2B5EF4-FFF2-40B4-BE49-F238E27FC236}">
                <a16:creationId xmlns:a16="http://schemas.microsoft.com/office/drawing/2014/main" id="{BCFF50F4-C200-149C-2D8C-45801C3289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7365" y="4223324"/>
            <a:ext cx="274320" cy="274320"/>
          </a:xfrm>
          <a:prstGeom prst="rect">
            <a:avLst/>
          </a:prstGeom>
        </p:spPr>
      </p:pic>
      <p:pic>
        <p:nvPicPr>
          <p:cNvPr id="24" name="Graphic 23" descr="Checkmark with solid fill">
            <a:extLst>
              <a:ext uri="{FF2B5EF4-FFF2-40B4-BE49-F238E27FC236}">
                <a16:creationId xmlns:a16="http://schemas.microsoft.com/office/drawing/2014/main" id="{F8AD6568-3DF6-EAED-83AD-7D3CC2AD7B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7716" y="4548728"/>
            <a:ext cx="274320" cy="274320"/>
          </a:xfrm>
          <a:prstGeom prst="rect">
            <a:avLst/>
          </a:prstGeom>
        </p:spPr>
      </p:pic>
      <p:pic>
        <p:nvPicPr>
          <p:cNvPr id="25" name="Graphic 24" descr="Checkmark with solid fill">
            <a:extLst>
              <a:ext uri="{FF2B5EF4-FFF2-40B4-BE49-F238E27FC236}">
                <a16:creationId xmlns:a16="http://schemas.microsoft.com/office/drawing/2014/main" id="{FFC191C9-F4D5-9E1E-3F10-38D0F71A26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8191" y="4787745"/>
            <a:ext cx="274320" cy="274320"/>
          </a:xfrm>
          <a:prstGeom prst="rect">
            <a:avLst/>
          </a:prstGeom>
        </p:spPr>
      </p:pic>
      <p:pic>
        <p:nvPicPr>
          <p:cNvPr id="26" name="Graphic 25" descr="Checkmark with solid fill">
            <a:extLst>
              <a:ext uri="{FF2B5EF4-FFF2-40B4-BE49-F238E27FC236}">
                <a16:creationId xmlns:a16="http://schemas.microsoft.com/office/drawing/2014/main" id="{6CFDCC4D-A3B3-C7F5-64DF-A893B68112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6845" y="5071629"/>
            <a:ext cx="274320" cy="274320"/>
          </a:xfrm>
          <a:prstGeom prst="rect">
            <a:avLst/>
          </a:prstGeom>
        </p:spPr>
      </p:pic>
    </p:spTree>
    <p:extLst>
      <p:ext uri="{BB962C8B-B14F-4D97-AF65-F5344CB8AC3E}">
        <p14:creationId xmlns:p14="http://schemas.microsoft.com/office/powerpoint/2010/main" val="405567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PhD</a:t>
            </a: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162943"/>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400" dirty="0">
              <a:latin typeface="Georgia" panose="02040502050405020303" pitchFamily="18" charset="0"/>
            </a:endParaRPr>
          </a:p>
        </p:txBody>
      </p:sp>
      <p:grpSp>
        <p:nvGrpSpPr>
          <p:cNvPr id="19" name="Group 18">
            <a:extLst>
              <a:ext uri="{FF2B5EF4-FFF2-40B4-BE49-F238E27FC236}">
                <a16:creationId xmlns:a16="http://schemas.microsoft.com/office/drawing/2014/main" id="{924EC684-F0A7-474A-AA61-500AB44B3BDD}"/>
              </a:ext>
            </a:extLst>
          </p:cNvPr>
          <p:cNvGrpSpPr/>
          <p:nvPr/>
        </p:nvGrpSpPr>
        <p:grpSpPr>
          <a:xfrm>
            <a:off x="2286000" y="2444262"/>
            <a:ext cx="2022231" cy="1969477"/>
            <a:chOff x="4867930" y="3699417"/>
            <a:chExt cx="2022231" cy="1969477"/>
          </a:xfrm>
        </p:grpSpPr>
        <p:sp>
          <p:nvSpPr>
            <p:cNvPr id="5" name="Oval 4">
              <a:extLst>
                <a:ext uri="{FF2B5EF4-FFF2-40B4-BE49-F238E27FC236}">
                  <a16:creationId xmlns:a16="http://schemas.microsoft.com/office/drawing/2014/main" id="{7793BF29-55C7-47D7-A336-9583102F7683}"/>
                </a:ext>
              </a:extLst>
            </p:cNvPr>
            <p:cNvSpPr/>
            <p:nvPr/>
          </p:nvSpPr>
          <p:spPr>
            <a:xfrm>
              <a:off x="4867930" y="3699417"/>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C5D5CF-73D0-4FE9-BE47-1712C9865A07}"/>
                </a:ext>
              </a:extLst>
            </p:cNvPr>
            <p:cNvSpPr txBox="1"/>
            <p:nvPr/>
          </p:nvSpPr>
          <p:spPr>
            <a:xfrm>
              <a:off x="4900356" y="4499488"/>
              <a:ext cx="1262974" cy="369332"/>
            </a:xfrm>
            <a:prstGeom prst="rect">
              <a:avLst/>
            </a:prstGeom>
            <a:noFill/>
          </p:spPr>
          <p:txBody>
            <a:bodyPr wrap="none" rtlCol="0">
              <a:spAutoFit/>
            </a:bodyPr>
            <a:lstStyle/>
            <a:p>
              <a:r>
                <a:rPr lang="en-US" dirty="0"/>
                <a:t>Experiment</a:t>
              </a:r>
            </a:p>
          </p:txBody>
        </p:sp>
      </p:grpSp>
      <p:grpSp>
        <p:nvGrpSpPr>
          <p:cNvPr id="18" name="Group 17">
            <a:extLst>
              <a:ext uri="{FF2B5EF4-FFF2-40B4-BE49-F238E27FC236}">
                <a16:creationId xmlns:a16="http://schemas.microsoft.com/office/drawing/2014/main" id="{A3CFF7F1-C262-4150-BADF-980DC95931A0}"/>
              </a:ext>
            </a:extLst>
          </p:cNvPr>
          <p:cNvGrpSpPr/>
          <p:nvPr/>
        </p:nvGrpSpPr>
        <p:grpSpPr>
          <a:xfrm>
            <a:off x="3581400" y="2444261"/>
            <a:ext cx="2081552" cy="1969477"/>
            <a:chOff x="6163330" y="3699416"/>
            <a:chExt cx="2081552" cy="1969477"/>
          </a:xfrm>
        </p:grpSpPr>
        <p:sp>
          <p:nvSpPr>
            <p:cNvPr id="7" name="Oval 6">
              <a:extLst>
                <a:ext uri="{FF2B5EF4-FFF2-40B4-BE49-F238E27FC236}">
                  <a16:creationId xmlns:a16="http://schemas.microsoft.com/office/drawing/2014/main" id="{21891A13-03A9-4DD9-89C5-56A85F33E618}"/>
                </a:ext>
              </a:extLst>
            </p:cNvPr>
            <p:cNvSpPr/>
            <p:nvPr/>
          </p:nvSpPr>
          <p:spPr>
            <a:xfrm>
              <a:off x="6163330" y="3699416"/>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A678FF-F22C-4317-A42F-0688B75E5ACA}"/>
                </a:ext>
              </a:extLst>
            </p:cNvPr>
            <p:cNvSpPr txBox="1"/>
            <p:nvPr/>
          </p:nvSpPr>
          <p:spPr>
            <a:xfrm>
              <a:off x="6830841" y="4499488"/>
              <a:ext cx="1414041" cy="369332"/>
            </a:xfrm>
            <a:prstGeom prst="rect">
              <a:avLst/>
            </a:prstGeom>
            <a:noFill/>
          </p:spPr>
          <p:txBody>
            <a:bodyPr wrap="none" rtlCol="0">
              <a:spAutoFit/>
            </a:bodyPr>
            <a:lstStyle/>
            <a:p>
              <a:r>
                <a:rPr lang="en-US" dirty="0"/>
                <a:t>Computation</a:t>
              </a:r>
            </a:p>
          </p:txBody>
        </p:sp>
      </p:grpSp>
      <p:grpSp>
        <p:nvGrpSpPr>
          <p:cNvPr id="10" name="Group 9">
            <a:extLst>
              <a:ext uri="{FF2B5EF4-FFF2-40B4-BE49-F238E27FC236}">
                <a16:creationId xmlns:a16="http://schemas.microsoft.com/office/drawing/2014/main" id="{724C0C96-CA8B-44ED-BA22-3D751C58A6FC}"/>
              </a:ext>
            </a:extLst>
          </p:cNvPr>
          <p:cNvGrpSpPr/>
          <p:nvPr/>
        </p:nvGrpSpPr>
        <p:grpSpPr>
          <a:xfrm>
            <a:off x="3581400" y="2678632"/>
            <a:ext cx="726831" cy="1500735"/>
            <a:chOff x="2473569" y="2239016"/>
            <a:chExt cx="726831" cy="1500735"/>
          </a:xfrm>
        </p:grpSpPr>
        <p:sp>
          <p:nvSpPr>
            <p:cNvPr id="11" name="Freeform 13">
              <a:extLst>
                <a:ext uri="{FF2B5EF4-FFF2-40B4-BE49-F238E27FC236}">
                  <a16:creationId xmlns:a16="http://schemas.microsoft.com/office/drawing/2014/main" id="{21B41BA9-AAEF-4647-895C-D2FAE41E33B1}"/>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Smiley Face 11">
              <a:extLst>
                <a:ext uri="{FF2B5EF4-FFF2-40B4-BE49-F238E27FC236}">
                  <a16:creationId xmlns:a16="http://schemas.microsoft.com/office/drawing/2014/main" id="{0B26DE31-4DE9-4B60-85DA-AB9E4AF4A1E8}"/>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0E0A7D9-8DF7-4BB6-BA15-1B7C0CBC238E}"/>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1/9/24 7:29 PM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17</a:t>
            </a:fld>
            <a:endParaRPr lang="en-DE"/>
          </a:p>
        </p:txBody>
      </p:sp>
      <p:sp>
        <p:nvSpPr>
          <p:cNvPr id="16" name="TextBox 15">
            <a:extLst>
              <a:ext uri="{FF2B5EF4-FFF2-40B4-BE49-F238E27FC236}">
                <a16:creationId xmlns:a16="http://schemas.microsoft.com/office/drawing/2014/main" id="{9CEAA267-7DC6-EA85-260F-706EA99E14CC}"/>
              </a:ext>
            </a:extLst>
          </p:cNvPr>
          <p:cNvSpPr txBox="1"/>
          <p:nvPr/>
        </p:nvSpPr>
        <p:spPr>
          <a:xfrm>
            <a:off x="6237135" y="2444261"/>
            <a:ext cx="5954865" cy="523220"/>
          </a:xfrm>
          <a:prstGeom prst="rect">
            <a:avLst/>
          </a:prstGeom>
          <a:noFill/>
        </p:spPr>
        <p:txBody>
          <a:bodyPr wrap="square" rtlCol="0">
            <a:spAutoFit/>
          </a:bodyPr>
          <a:lstStyle/>
          <a:p>
            <a:r>
              <a:rPr lang="en-US" sz="2800" b="1" dirty="0"/>
              <a:t>Statistical Learning Lab – de </a:t>
            </a:r>
            <a:r>
              <a:rPr lang="en-US" sz="2800" b="1" dirty="0" err="1"/>
              <a:t>Hoz</a:t>
            </a:r>
            <a:r>
              <a:rPr lang="en-US" sz="2800" b="1" dirty="0"/>
              <a:t> Lab</a:t>
            </a:r>
          </a:p>
        </p:txBody>
      </p:sp>
      <p:pic>
        <p:nvPicPr>
          <p:cNvPr id="1026" name="Picture 2" descr="Charité - Wikipedia">
            <a:extLst>
              <a:ext uri="{FF2B5EF4-FFF2-40B4-BE49-F238E27FC236}">
                <a16:creationId xmlns:a16="http://schemas.microsoft.com/office/drawing/2014/main" id="{1D107816-504D-BF53-8F2E-F4D2BE3C5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615" y="1263753"/>
            <a:ext cx="2757920" cy="101806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397B2AC-C4C4-4C92-3881-D9D811B56051}"/>
              </a:ext>
            </a:extLst>
          </p:cNvPr>
          <p:cNvSpPr txBox="1"/>
          <p:nvPr/>
        </p:nvSpPr>
        <p:spPr>
          <a:xfrm>
            <a:off x="7912554" y="3107525"/>
            <a:ext cx="2396041" cy="523220"/>
          </a:xfrm>
          <a:prstGeom prst="rect">
            <a:avLst/>
          </a:prstGeom>
          <a:noFill/>
        </p:spPr>
        <p:txBody>
          <a:bodyPr wrap="none" rtlCol="0">
            <a:spAutoFit/>
          </a:bodyPr>
          <a:lstStyle/>
          <a:p>
            <a:r>
              <a:rPr lang="en-US" sz="2800" dirty="0"/>
              <a:t>Dr. Livia de </a:t>
            </a:r>
            <a:r>
              <a:rPr lang="en-US" sz="2800" dirty="0" err="1"/>
              <a:t>Hoz</a:t>
            </a:r>
            <a:endParaRPr lang="en-US" sz="2800" dirty="0"/>
          </a:p>
        </p:txBody>
      </p:sp>
    </p:spTree>
    <p:extLst>
      <p:ext uri="{BB962C8B-B14F-4D97-AF65-F5344CB8AC3E}">
        <p14:creationId xmlns:p14="http://schemas.microsoft.com/office/powerpoint/2010/main" val="38505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1/9/24 7:29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18</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83031" y="2851624"/>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599" y="2089622"/>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35642" y="5707573"/>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0" y="2169750"/>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69600" y="3158790"/>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6" y="2406601"/>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7" y="2233388"/>
            <a:ext cx="757128" cy="661132"/>
          </a:xfrm>
          <a:prstGeom prst="rect">
            <a:avLst/>
          </a:prstGeom>
        </p:spPr>
      </p:pic>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5"/>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6"/>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7" y="1782263"/>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61745" y="3224267"/>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48226" y="5744183"/>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720910" y="3185169"/>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24991" y="5923016"/>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5"/>
          <a:stretch>
            <a:fillRect/>
          </a:stretch>
        </p:blipFill>
        <p:spPr>
          <a:xfrm>
            <a:off x="5674552" y="2082143"/>
            <a:ext cx="607544" cy="639520"/>
          </a:xfrm>
          <a:prstGeom prst="rect">
            <a:avLst/>
          </a:prstGeom>
        </p:spPr>
      </p:pic>
      <p:sp>
        <p:nvSpPr>
          <p:cNvPr id="58" name="TextBox 57">
            <a:extLst>
              <a:ext uri="{FF2B5EF4-FFF2-40B4-BE49-F238E27FC236}">
                <a16:creationId xmlns:a16="http://schemas.microsoft.com/office/drawing/2014/main" id="{4E6B3449-BBF7-1519-6B28-A489425CB70D}"/>
              </a:ext>
            </a:extLst>
          </p:cNvPr>
          <p:cNvSpPr txBox="1"/>
          <p:nvPr/>
        </p:nvSpPr>
        <p:spPr>
          <a:xfrm>
            <a:off x="2455622" y="4691300"/>
            <a:ext cx="3389349"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84EC47A-0258-034A-0A1C-081B4341FE7A}"/>
              </a:ext>
            </a:extLst>
          </p:cNvPr>
          <p:cNvSpPr txBox="1"/>
          <p:nvPr/>
        </p:nvSpPr>
        <p:spPr>
          <a:xfrm>
            <a:off x="171097" y="4823647"/>
            <a:ext cx="2274459" cy="369332"/>
          </a:xfrm>
          <a:prstGeom prst="rect">
            <a:avLst/>
          </a:prstGeom>
          <a:solidFill>
            <a:srgbClr val="C00000"/>
          </a:solidFill>
        </p:spPr>
        <p:txBody>
          <a:bodyPr wrap="square" rtlCol="0">
            <a:spAutoFit/>
          </a:bodyPr>
          <a:lstStyle/>
          <a:p>
            <a:pPr algn="ctr"/>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CB2843E5-1583-B512-68FD-C107D789DE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6911" y="4707227"/>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F1DDD1C-FED8-8FAD-7D09-9EF26995C000}"/>
              </a:ext>
            </a:extLst>
          </p:cNvPr>
          <p:cNvPicPr>
            <a:picLocks noChangeAspect="1"/>
          </p:cNvPicPr>
          <p:nvPr/>
        </p:nvPicPr>
        <p:blipFill>
          <a:blip r:embed="rId11"/>
          <a:stretch>
            <a:fillRect/>
          </a:stretch>
        </p:blipFill>
        <p:spPr>
          <a:xfrm>
            <a:off x="6844948" y="4529859"/>
            <a:ext cx="1185819" cy="1225678"/>
          </a:xfrm>
          <a:prstGeom prst="rect">
            <a:avLst/>
          </a:prstGeom>
        </p:spPr>
      </p:pic>
      <p:pic>
        <p:nvPicPr>
          <p:cNvPr id="63" name="Picture 62">
            <a:extLst>
              <a:ext uri="{FF2B5EF4-FFF2-40B4-BE49-F238E27FC236}">
                <a16:creationId xmlns:a16="http://schemas.microsoft.com/office/drawing/2014/main" id="{2B4A398C-5AAD-42BC-844B-DDCBFB9FEE1F}"/>
              </a:ext>
            </a:extLst>
          </p:cNvPr>
          <p:cNvPicPr>
            <a:picLocks noChangeAspect="1"/>
          </p:cNvPicPr>
          <p:nvPr/>
        </p:nvPicPr>
        <p:blipFill>
          <a:blip r:embed="rId4"/>
          <a:stretch>
            <a:fillRect/>
          </a:stretch>
        </p:blipFill>
        <p:spPr>
          <a:xfrm>
            <a:off x="8436033" y="4709115"/>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B823A1E4-8ED0-68BD-418F-0B7B7E47B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2149" y="4659562"/>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E342632-1722-D8BB-BDCA-EB0B2E51A677}"/>
              </a:ext>
            </a:extLst>
          </p:cNvPr>
          <p:cNvSpPr txBox="1"/>
          <p:nvPr/>
        </p:nvSpPr>
        <p:spPr>
          <a:xfrm>
            <a:off x="6421029" y="4281513"/>
            <a:ext cx="5661165" cy="369332"/>
          </a:xfrm>
          <a:prstGeom prst="rect">
            <a:avLst/>
          </a:prstGeom>
          <a:noFill/>
        </p:spPr>
        <p:txBody>
          <a:bodyPr wrap="none" rtlCol="0">
            <a:spAutoFit/>
          </a:bodyPr>
          <a:lstStyle/>
          <a:p>
            <a:r>
              <a:rPr lang="en-US" dirty="0"/>
              <a:t>Supervised learning – movement intention and movement</a:t>
            </a:r>
          </a:p>
        </p:txBody>
      </p:sp>
      <p:sp>
        <p:nvSpPr>
          <p:cNvPr id="1025" name="Right Arrow 1024">
            <a:extLst>
              <a:ext uri="{FF2B5EF4-FFF2-40B4-BE49-F238E27FC236}">
                <a16:creationId xmlns:a16="http://schemas.microsoft.com/office/drawing/2014/main" id="{3596BA16-ACFC-DFB9-908F-9DA57AB7BF60}"/>
              </a:ext>
            </a:extLst>
          </p:cNvPr>
          <p:cNvSpPr/>
          <p:nvPr/>
        </p:nvSpPr>
        <p:spPr>
          <a:xfrm>
            <a:off x="8029972" y="5119487"/>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1C6D2F80-EDF8-D0E1-06DF-C3E0630B616C}"/>
              </a:ext>
            </a:extLst>
          </p:cNvPr>
          <p:cNvSpPr/>
          <p:nvPr/>
        </p:nvSpPr>
        <p:spPr>
          <a:xfrm>
            <a:off x="9667898" y="5103072"/>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8BD09B42-2F23-4302-69EF-EC5DE97E35D5}"/>
              </a:ext>
            </a:extLst>
          </p:cNvPr>
          <p:cNvSpPr/>
          <p:nvPr/>
        </p:nvSpPr>
        <p:spPr>
          <a:xfrm>
            <a:off x="6922124" y="6136833"/>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41608" y="6014883"/>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1521" y="3067737"/>
            <a:ext cx="1280728" cy="1017604"/>
          </a:xfrm>
          <a:prstGeom prst="rect">
            <a:avLst/>
          </a:prstGeom>
        </p:spPr>
      </p:pic>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19</a:t>
            </a:fld>
            <a:endParaRPr lang="en-DE"/>
          </a:p>
        </p:txBody>
      </p:sp>
      <p:cxnSp>
        <p:nvCxnSpPr>
          <p:cNvPr id="33" name="Straight Connector 32">
            <a:extLst>
              <a:ext uri="{FF2B5EF4-FFF2-40B4-BE49-F238E27FC236}">
                <a16:creationId xmlns:a16="http://schemas.microsoft.com/office/drawing/2014/main" id="{1C53E358-4DC3-7B97-28C7-33F9B218A2CF}"/>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C068801-17C5-9086-3328-D42EED665BB3}"/>
              </a:ext>
            </a:extLst>
          </p:cNvPr>
          <p:cNvGrpSpPr/>
          <p:nvPr/>
        </p:nvGrpSpPr>
        <p:grpSpPr>
          <a:xfrm>
            <a:off x="7260818" y="2108031"/>
            <a:ext cx="1687630" cy="1047794"/>
            <a:chOff x="7260818" y="2108031"/>
            <a:chExt cx="1687630" cy="1047794"/>
          </a:xfrm>
        </p:grpSpPr>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5C9AF3C-87E9-EDEE-DB78-2B8E85B0C2F4}"/>
                </a:ext>
              </a:extLst>
            </p:cNvPr>
            <p:cNvSpPr/>
            <p:nvPr/>
          </p:nvSpPr>
          <p:spPr>
            <a:xfrm>
              <a:off x="7591969" y="2539253"/>
              <a:ext cx="45719" cy="17708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D087A4-82DA-2BC4-299F-1310B4625706}"/>
                </a:ext>
              </a:extLst>
            </p:cNvPr>
            <p:cNvSpPr/>
            <p:nvPr/>
          </p:nvSpPr>
          <p:spPr>
            <a:xfrm>
              <a:off x="7918748" y="2399941"/>
              <a:ext cx="45719" cy="17652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66381E-2A5F-43C5-559C-029C4D1DE6FB}"/>
                </a:ext>
              </a:extLst>
            </p:cNvPr>
            <p:cNvSpPr/>
            <p:nvPr/>
          </p:nvSpPr>
          <p:spPr>
            <a:xfrm>
              <a:off x="8259443" y="2256278"/>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2C9C37-CFF2-E736-18CE-2FE9C1B287DD}"/>
                </a:ext>
              </a:extLst>
            </p:cNvPr>
            <p:cNvSpPr/>
            <p:nvPr/>
          </p:nvSpPr>
          <p:spPr>
            <a:xfrm>
              <a:off x="8592470" y="2108031"/>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DC49B87-2B09-E515-56B4-09F7D7C39A5B}"/>
                </a:ext>
              </a:extLst>
            </p:cNvPr>
            <p:cNvCxnSpPr/>
            <p:nvPr/>
          </p:nvCxnSpPr>
          <p:spPr>
            <a:xfrm>
              <a:off x="7494160" y="2894520"/>
              <a:ext cx="13450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4528CD-850E-53E9-8552-1547D43591AB}"/>
                </a:ext>
              </a:extLst>
            </p:cNvPr>
            <p:cNvCxnSpPr>
              <a:cxnSpLocks/>
            </p:cNvCxnSpPr>
            <p:nvPr/>
          </p:nvCxnSpPr>
          <p:spPr>
            <a:xfrm flipV="1">
              <a:off x="7611997" y="2716337"/>
              <a:ext cx="0" cy="17818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3CEEF67-8567-87DD-EA55-3DBF52D38BA3}"/>
                </a:ext>
              </a:extLst>
            </p:cNvPr>
            <p:cNvCxnSpPr>
              <a:cxnSpLocks/>
            </p:cNvCxnSpPr>
            <p:nvPr/>
          </p:nvCxnSpPr>
          <p:spPr>
            <a:xfrm flipV="1">
              <a:off x="7941608" y="2576461"/>
              <a:ext cx="0" cy="318059"/>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7F94B05-43E3-D3F6-10BE-43A2FB95EFFA}"/>
                </a:ext>
              </a:extLst>
            </p:cNvPr>
            <p:cNvCxnSpPr>
              <a:cxnSpLocks/>
            </p:cNvCxnSpPr>
            <p:nvPr/>
          </p:nvCxnSpPr>
          <p:spPr>
            <a:xfrm flipV="1">
              <a:off x="8286001" y="2414025"/>
              <a:ext cx="0" cy="48049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B11B329-DE2B-E8BF-35A2-4B1B8463E3D5}"/>
                </a:ext>
              </a:extLst>
            </p:cNvPr>
            <p:cNvCxnSpPr>
              <a:cxnSpLocks/>
            </p:cNvCxnSpPr>
            <p:nvPr/>
          </p:nvCxnSpPr>
          <p:spPr>
            <a:xfrm flipV="1">
              <a:off x="8615218" y="2262971"/>
              <a:ext cx="0" cy="638496"/>
            </a:xfrm>
            <a:prstGeom prst="line">
              <a:avLst/>
            </a:prstGeom>
            <a:ln w="127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07A4276-5442-3F12-71B4-3B04F38E3637}"/>
                </a:ext>
              </a:extLst>
            </p:cNvPr>
            <p:cNvSpPr txBox="1"/>
            <p:nvPr/>
          </p:nvSpPr>
          <p:spPr>
            <a:xfrm>
              <a:off x="7394818" y="2894215"/>
              <a:ext cx="1553630" cy="261610"/>
            </a:xfrm>
            <a:prstGeom prst="rect">
              <a:avLst/>
            </a:prstGeom>
            <a:noFill/>
          </p:spPr>
          <p:txBody>
            <a:bodyPr wrap="none" rtlCol="0">
              <a:spAutoFit/>
            </a:bodyPr>
            <a:lstStyle/>
            <a:p>
              <a:r>
                <a:rPr lang="en-US" sz="1100" dirty="0"/>
                <a:t>Linear array of speakers</a:t>
              </a:r>
            </a:p>
          </p:txBody>
        </p:sp>
      </p:grpSp>
    </p:spTree>
    <p:extLst>
      <p:ext uri="{BB962C8B-B14F-4D97-AF65-F5344CB8AC3E}">
        <p14:creationId xmlns:p14="http://schemas.microsoft.com/office/powerpoint/2010/main" val="316526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83031" y="2851624"/>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599" y="2089622"/>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35642" y="5707573"/>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0" y="2169750"/>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69600" y="3158790"/>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6" y="2406601"/>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7" y="2233388"/>
            <a:ext cx="757128" cy="661132"/>
          </a:xfrm>
          <a:prstGeom prst="rect">
            <a:avLst/>
          </a:prstGeom>
        </p:spPr>
      </p:pic>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5"/>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6"/>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7" y="1782263"/>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61745" y="3224267"/>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48226" y="5744183"/>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720910" y="3185169"/>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24991" y="5923016"/>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5"/>
          <a:stretch>
            <a:fillRect/>
          </a:stretch>
        </p:blipFill>
        <p:spPr>
          <a:xfrm>
            <a:off x="5674552" y="2082143"/>
            <a:ext cx="607544" cy="639520"/>
          </a:xfrm>
          <a:prstGeom prst="rect">
            <a:avLst/>
          </a:prstGeom>
        </p:spPr>
      </p:pic>
      <p:sp>
        <p:nvSpPr>
          <p:cNvPr id="58" name="TextBox 57">
            <a:extLst>
              <a:ext uri="{FF2B5EF4-FFF2-40B4-BE49-F238E27FC236}">
                <a16:creationId xmlns:a16="http://schemas.microsoft.com/office/drawing/2014/main" id="{4E6B3449-BBF7-1519-6B28-A489425CB70D}"/>
              </a:ext>
            </a:extLst>
          </p:cNvPr>
          <p:cNvSpPr txBox="1"/>
          <p:nvPr/>
        </p:nvSpPr>
        <p:spPr>
          <a:xfrm>
            <a:off x="2455622" y="4691300"/>
            <a:ext cx="3389349"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84EC47A-0258-034A-0A1C-081B4341FE7A}"/>
              </a:ext>
            </a:extLst>
          </p:cNvPr>
          <p:cNvSpPr txBox="1"/>
          <p:nvPr/>
        </p:nvSpPr>
        <p:spPr>
          <a:xfrm>
            <a:off x="171097" y="4823647"/>
            <a:ext cx="2274459" cy="369332"/>
          </a:xfrm>
          <a:prstGeom prst="rect">
            <a:avLst/>
          </a:prstGeom>
          <a:solidFill>
            <a:srgbClr val="C00000"/>
          </a:solidFill>
        </p:spPr>
        <p:txBody>
          <a:bodyPr wrap="square" rtlCol="0">
            <a:spAutoFit/>
          </a:bodyPr>
          <a:lstStyle/>
          <a:p>
            <a:pPr algn="ctr"/>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CB2843E5-1583-B512-68FD-C107D789DE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6911" y="4707227"/>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F1DDD1C-FED8-8FAD-7D09-9EF26995C000}"/>
              </a:ext>
            </a:extLst>
          </p:cNvPr>
          <p:cNvPicPr>
            <a:picLocks noChangeAspect="1"/>
          </p:cNvPicPr>
          <p:nvPr/>
        </p:nvPicPr>
        <p:blipFill>
          <a:blip r:embed="rId11"/>
          <a:stretch>
            <a:fillRect/>
          </a:stretch>
        </p:blipFill>
        <p:spPr>
          <a:xfrm>
            <a:off x="6844948" y="4529859"/>
            <a:ext cx="1185819" cy="1225678"/>
          </a:xfrm>
          <a:prstGeom prst="rect">
            <a:avLst/>
          </a:prstGeom>
        </p:spPr>
      </p:pic>
      <p:pic>
        <p:nvPicPr>
          <p:cNvPr id="63" name="Picture 62">
            <a:extLst>
              <a:ext uri="{FF2B5EF4-FFF2-40B4-BE49-F238E27FC236}">
                <a16:creationId xmlns:a16="http://schemas.microsoft.com/office/drawing/2014/main" id="{2B4A398C-5AAD-42BC-844B-DDCBFB9FEE1F}"/>
              </a:ext>
            </a:extLst>
          </p:cNvPr>
          <p:cNvPicPr>
            <a:picLocks noChangeAspect="1"/>
          </p:cNvPicPr>
          <p:nvPr/>
        </p:nvPicPr>
        <p:blipFill>
          <a:blip r:embed="rId4"/>
          <a:stretch>
            <a:fillRect/>
          </a:stretch>
        </p:blipFill>
        <p:spPr>
          <a:xfrm>
            <a:off x="8436033" y="4709115"/>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B823A1E4-8ED0-68BD-418F-0B7B7E47B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2149" y="4659562"/>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E342632-1722-D8BB-BDCA-EB0B2E51A677}"/>
              </a:ext>
            </a:extLst>
          </p:cNvPr>
          <p:cNvSpPr txBox="1"/>
          <p:nvPr/>
        </p:nvSpPr>
        <p:spPr>
          <a:xfrm>
            <a:off x="6421029" y="4281513"/>
            <a:ext cx="5661165" cy="369332"/>
          </a:xfrm>
          <a:prstGeom prst="rect">
            <a:avLst/>
          </a:prstGeom>
          <a:noFill/>
        </p:spPr>
        <p:txBody>
          <a:bodyPr wrap="none" rtlCol="0">
            <a:spAutoFit/>
          </a:bodyPr>
          <a:lstStyle/>
          <a:p>
            <a:r>
              <a:rPr lang="en-US" dirty="0"/>
              <a:t>Supervised learning – movement intention and movement</a:t>
            </a:r>
          </a:p>
        </p:txBody>
      </p:sp>
      <p:sp>
        <p:nvSpPr>
          <p:cNvPr id="1025" name="Right Arrow 1024">
            <a:extLst>
              <a:ext uri="{FF2B5EF4-FFF2-40B4-BE49-F238E27FC236}">
                <a16:creationId xmlns:a16="http://schemas.microsoft.com/office/drawing/2014/main" id="{3596BA16-ACFC-DFB9-908F-9DA57AB7BF60}"/>
              </a:ext>
            </a:extLst>
          </p:cNvPr>
          <p:cNvSpPr/>
          <p:nvPr/>
        </p:nvSpPr>
        <p:spPr>
          <a:xfrm>
            <a:off x="8029972" y="5119487"/>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1C6D2F80-EDF8-D0E1-06DF-C3E0630B616C}"/>
              </a:ext>
            </a:extLst>
          </p:cNvPr>
          <p:cNvSpPr/>
          <p:nvPr/>
        </p:nvSpPr>
        <p:spPr>
          <a:xfrm>
            <a:off x="9667898" y="5103072"/>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8BD09B42-2F23-4302-69EF-EC5DE97E35D5}"/>
              </a:ext>
            </a:extLst>
          </p:cNvPr>
          <p:cNvSpPr/>
          <p:nvPr/>
        </p:nvSpPr>
        <p:spPr>
          <a:xfrm>
            <a:off x="6922124" y="6136833"/>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41608" y="6014883"/>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1521" y="3067737"/>
            <a:ext cx="1280728" cy="1017604"/>
          </a:xfrm>
          <a:prstGeom prst="rect">
            <a:avLst/>
          </a:prstGeom>
        </p:spPr>
      </p:pic>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2</a:t>
            </a:fld>
            <a:endParaRPr lang="en-DE"/>
          </a:p>
        </p:txBody>
      </p:sp>
      <p:cxnSp>
        <p:nvCxnSpPr>
          <p:cNvPr id="33" name="Straight Connector 32">
            <a:extLst>
              <a:ext uri="{FF2B5EF4-FFF2-40B4-BE49-F238E27FC236}">
                <a16:creationId xmlns:a16="http://schemas.microsoft.com/office/drawing/2014/main" id="{1C53E358-4DC3-7B97-28C7-33F9B218A2CF}"/>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C068801-17C5-9086-3328-D42EED665BB3}"/>
              </a:ext>
            </a:extLst>
          </p:cNvPr>
          <p:cNvGrpSpPr/>
          <p:nvPr/>
        </p:nvGrpSpPr>
        <p:grpSpPr>
          <a:xfrm>
            <a:off x="7260818" y="2108031"/>
            <a:ext cx="1687630" cy="1047794"/>
            <a:chOff x="7260818" y="2108031"/>
            <a:chExt cx="1687630" cy="1047794"/>
          </a:xfrm>
        </p:grpSpPr>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5C9AF3C-87E9-EDEE-DB78-2B8E85B0C2F4}"/>
                </a:ext>
              </a:extLst>
            </p:cNvPr>
            <p:cNvSpPr/>
            <p:nvPr/>
          </p:nvSpPr>
          <p:spPr>
            <a:xfrm>
              <a:off x="7591969" y="2539253"/>
              <a:ext cx="45719" cy="17708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D087A4-82DA-2BC4-299F-1310B4625706}"/>
                </a:ext>
              </a:extLst>
            </p:cNvPr>
            <p:cNvSpPr/>
            <p:nvPr/>
          </p:nvSpPr>
          <p:spPr>
            <a:xfrm>
              <a:off x="7918748" y="2399941"/>
              <a:ext cx="45719" cy="17652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66381E-2A5F-43C5-559C-029C4D1DE6FB}"/>
                </a:ext>
              </a:extLst>
            </p:cNvPr>
            <p:cNvSpPr/>
            <p:nvPr/>
          </p:nvSpPr>
          <p:spPr>
            <a:xfrm>
              <a:off x="8259443" y="2256278"/>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2C9C37-CFF2-E736-18CE-2FE9C1B287DD}"/>
                </a:ext>
              </a:extLst>
            </p:cNvPr>
            <p:cNvSpPr/>
            <p:nvPr/>
          </p:nvSpPr>
          <p:spPr>
            <a:xfrm>
              <a:off x="8592470" y="2108031"/>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DC49B87-2B09-E515-56B4-09F7D7C39A5B}"/>
                </a:ext>
              </a:extLst>
            </p:cNvPr>
            <p:cNvCxnSpPr/>
            <p:nvPr/>
          </p:nvCxnSpPr>
          <p:spPr>
            <a:xfrm>
              <a:off x="7494160" y="2894520"/>
              <a:ext cx="13450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4528CD-850E-53E9-8552-1547D43591AB}"/>
                </a:ext>
              </a:extLst>
            </p:cNvPr>
            <p:cNvCxnSpPr>
              <a:cxnSpLocks/>
            </p:cNvCxnSpPr>
            <p:nvPr/>
          </p:nvCxnSpPr>
          <p:spPr>
            <a:xfrm flipV="1">
              <a:off x="7611997" y="2716337"/>
              <a:ext cx="0" cy="17818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3CEEF67-8567-87DD-EA55-3DBF52D38BA3}"/>
                </a:ext>
              </a:extLst>
            </p:cNvPr>
            <p:cNvCxnSpPr>
              <a:cxnSpLocks/>
            </p:cNvCxnSpPr>
            <p:nvPr/>
          </p:nvCxnSpPr>
          <p:spPr>
            <a:xfrm flipV="1">
              <a:off x="7941608" y="2576461"/>
              <a:ext cx="0" cy="318059"/>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7F94B05-43E3-D3F6-10BE-43A2FB95EFFA}"/>
                </a:ext>
              </a:extLst>
            </p:cNvPr>
            <p:cNvCxnSpPr>
              <a:cxnSpLocks/>
            </p:cNvCxnSpPr>
            <p:nvPr/>
          </p:nvCxnSpPr>
          <p:spPr>
            <a:xfrm flipV="1">
              <a:off x="8286001" y="2414025"/>
              <a:ext cx="0" cy="48049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B11B329-DE2B-E8BF-35A2-4B1B8463E3D5}"/>
                </a:ext>
              </a:extLst>
            </p:cNvPr>
            <p:cNvCxnSpPr>
              <a:cxnSpLocks/>
            </p:cNvCxnSpPr>
            <p:nvPr/>
          </p:nvCxnSpPr>
          <p:spPr>
            <a:xfrm flipV="1">
              <a:off x="8615218" y="2262971"/>
              <a:ext cx="0" cy="638496"/>
            </a:xfrm>
            <a:prstGeom prst="line">
              <a:avLst/>
            </a:prstGeom>
            <a:ln w="127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07A4276-5442-3F12-71B4-3B04F38E3637}"/>
                </a:ext>
              </a:extLst>
            </p:cNvPr>
            <p:cNvSpPr txBox="1"/>
            <p:nvPr/>
          </p:nvSpPr>
          <p:spPr>
            <a:xfrm>
              <a:off x="7394818" y="2894215"/>
              <a:ext cx="1553630" cy="261610"/>
            </a:xfrm>
            <a:prstGeom prst="rect">
              <a:avLst/>
            </a:prstGeom>
            <a:noFill/>
          </p:spPr>
          <p:txBody>
            <a:bodyPr wrap="none" rtlCol="0">
              <a:spAutoFit/>
            </a:bodyPr>
            <a:lstStyle/>
            <a:p>
              <a:r>
                <a:rPr lang="en-US" sz="1100" dirty="0"/>
                <a:t>Linear array of speakers</a:t>
              </a:r>
            </a:p>
          </p:txBody>
        </p:sp>
      </p:grpSp>
    </p:spTree>
    <p:extLst>
      <p:ext uri="{BB962C8B-B14F-4D97-AF65-F5344CB8AC3E}">
        <p14:creationId xmlns:p14="http://schemas.microsoft.com/office/powerpoint/2010/main" val="428772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1/9/24 7:29 PM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20</a:t>
            </a:fld>
            <a:endParaRPr lang="en-DE"/>
          </a:p>
        </p:txBody>
      </p:sp>
    </p:spTree>
    <p:extLst>
      <p:ext uri="{BB962C8B-B14F-4D97-AF65-F5344CB8AC3E}">
        <p14:creationId xmlns:p14="http://schemas.microsoft.com/office/powerpoint/2010/main" val="2314640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1/9/24 7:29 PM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1/9/24 7:29 PM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22</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2" name="Oval 1">
            <a:extLst>
              <a:ext uri="{FF2B5EF4-FFF2-40B4-BE49-F238E27FC236}">
                <a16:creationId xmlns:a16="http://schemas.microsoft.com/office/drawing/2014/main" id="{EF749A53-C72E-CDFC-FD72-B5F4B997EF51}"/>
              </a:ext>
            </a:extLst>
          </p:cNvPr>
          <p:cNvSpPr/>
          <p:nvPr/>
        </p:nvSpPr>
        <p:spPr>
          <a:xfrm>
            <a:off x="4295558" y="1459523"/>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09D2CA-CF67-FF00-7748-C3D997DB8CDF}"/>
              </a:ext>
            </a:extLst>
          </p:cNvPr>
          <p:cNvSpPr/>
          <p:nvPr/>
        </p:nvSpPr>
        <p:spPr>
          <a:xfrm>
            <a:off x="5590958" y="1459522"/>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F686C-28EB-498B-A8DF-507AA2EC3341}"/>
              </a:ext>
            </a:extLst>
          </p:cNvPr>
          <p:cNvSpPr txBox="1"/>
          <p:nvPr/>
        </p:nvSpPr>
        <p:spPr>
          <a:xfrm>
            <a:off x="4327984" y="2259594"/>
            <a:ext cx="1262974" cy="369332"/>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2A24A56B-5B13-1915-5633-44912E7E736A}"/>
              </a:ext>
            </a:extLst>
          </p:cNvPr>
          <p:cNvSpPr txBox="1"/>
          <p:nvPr/>
        </p:nvSpPr>
        <p:spPr>
          <a:xfrm>
            <a:off x="6258469" y="2259594"/>
            <a:ext cx="1414041" cy="369332"/>
          </a:xfrm>
          <a:prstGeom prst="rect">
            <a:avLst/>
          </a:prstGeom>
          <a:noFill/>
        </p:spPr>
        <p:txBody>
          <a:bodyPr wrap="none" rtlCol="0">
            <a:spAutoFit/>
          </a:bodyPr>
          <a:lstStyle/>
          <a:p>
            <a:r>
              <a:rPr lang="en-US" dirty="0"/>
              <a:t>Computation</a:t>
            </a:r>
          </a:p>
        </p:txBody>
      </p:sp>
      <p:grpSp>
        <p:nvGrpSpPr>
          <p:cNvPr id="17" name="Group 16">
            <a:extLst>
              <a:ext uri="{FF2B5EF4-FFF2-40B4-BE49-F238E27FC236}">
                <a16:creationId xmlns:a16="http://schemas.microsoft.com/office/drawing/2014/main" id="{DC0C4956-E64B-2332-AE80-68A3D718DD37}"/>
              </a:ext>
            </a:extLst>
          </p:cNvPr>
          <p:cNvGrpSpPr/>
          <p:nvPr/>
        </p:nvGrpSpPr>
        <p:grpSpPr>
          <a:xfrm>
            <a:off x="5590958" y="1693893"/>
            <a:ext cx="726831" cy="1500735"/>
            <a:chOff x="2473569" y="2239016"/>
            <a:chExt cx="726831" cy="1500735"/>
          </a:xfrm>
        </p:grpSpPr>
        <p:sp>
          <p:nvSpPr>
            <p:cNvPr id="14" name="Freeform 13">
              <a:extLst>
                <a:ext uri="{FF2B5EF4-FFF2-40B4-BE49-F238E27FC236}">
                  <a16:creationId xmlns:a16="http://schemas.microsoft.com/office/drawing/2014/main" id="{382B60AD-C1F3-274D-DBB4-1108F8A7361F}"/>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Smiley Face 14">
              <a:extLst>
                <a:ext uri="{FF2B5EF4-FFF2-40B4-BE49-F238E27FC236}">
                  <a16:creationId xmlns:a16="http://schemas.microsoft.com/office/drawing/2014/main" id="{2D70FA9C-3204-A75A-6290-E4428507CACD}"/>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84DEB82-07E1-D699-A62B-2AA9E4B613E8}"/>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1/9/24 7:29 PM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23</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61657" y="3835219"/>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600" y="2631053"/>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26247" y="5306217"/>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1" y="2711181"/>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48226" y="4142385"/>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7" y="2948032"/>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8" y="2774819"/>
            <a:ext cx="757128" cy="661132"/>
          </a:xfrm>
          <a:prstGeom prst="rect">
            <a:avLst/>
          </a:prstGeom>
        </p:spPr>
      </p:pic>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5"/>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6"/>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8" y="2323694"/>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40371" y="4207862"/>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38831" y="5342827"/>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699536" y="4168764"/>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15596" y="5521660"/>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5"/>
          <a:stretch>
            <a:fillRect/>
          </a:stretch>
        </p:blipFill>
        <p:spPr>
          <a:xfrm>
            <a:off x="5674553" y="2623574"/>
            <a:ext cx="607544" cy="639520"/>
          </a:xfrm>
          <a:prstGeom prst="rect">
            <a:avLst/>
          </a:prstGeom>
        </p:spPr>
      </p:pic>
      <p:sp>
        <p:nvSpPr>
          <p:cNvPr id="1029" name="Right Arrow 1028">
            <a:extLst>
              <a:ext uri="{FF2B5EF4-FFF2-40B4-BE49-F238E27FC236}">
                <a16:creationId xmlns:a16="http://schemas.microsoft.com/office/drawing/2014/main" id="{8BD09B42-2F23-4302-69EF-EC5DE97E35D5}"/>
              </a:ext>
            </a:extLst>
          </p:cNvPr>
          <p:cNvSpPr/>
          <p:nvPr/>
        </p:nvSpPr>
        <p:spPr>
          <a:xfrm>
            <a:off x="6912729" y="5735477"/>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32213" y="5613527"/>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60147" y="4051332"/>
            <a:ext cx="1280728" cy="1017604"/>
          </a:xfrm>
          <a:prstGeom prst="rect">
            <a:avLst/>
          </a:prstGeom>
        </p:spPr>
      </p:pic>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3</a:t>
            </a:fld>
            <a:endParaRPr lang="en-DE"/>
          </a:p>
        </p:txBody>
      </p:sp>
      <p:cxnSp>
        <p:nvCxnSpPr>
          <p:cNvPr id="33" name="Straight Connector 32">
            <a:extLst>
              <a:ext uri="{FF2B5EF4-FFF2-40B4-BE49-F238E27FC236}">
                <a16:creationId xmlns:a16="http://schemas.microsoft.com/office/drawing/2014/main" id="{1C53E358-4DC3-7B97-28C7-33F9B218A2CF}"/>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C068801-17C5-9086-3328-D42EED665BB3}"/>
              </a:ext>
            </a:extLst>
          </p:cNvPr>
          <p:cNvGrpSpPr/>
          <p:nvPr/>
        </p:nvGrpSpPr>
        <p:grpSpPr>
          <a:xfrm>
            <a:off x="7260819" y="2649462"/>
            <a:ext cx="1687630" cy="1047794"/>
            <a:chOff x="7260818" y="2108031"/>
            <a:chExt cx="1687630" cy="1047794"/>
          </a:xfrm>
        </p:grpSpPr>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5C9AF3C-87E9-EDEE-DB78-2B8E85B0C2F4}"/>
                </a:ext>
              </a:extLst>
            </p:cNvPr>
            <p:cNvSpPr/>
            <p:nvPr/>
          </p:nvSpPr>
          <p:spPr>
            <a:xfrm>
              <a:off x="7591969" y="2539253"/>
              <a:ext cx="45719" cy="17708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D087A4-82DA-2BC4-299F-1310B4625706}"/>
                </a:ext>
              </a:extLst>
            </p:cNvPr>
            <p:cNvSpPr/>
            <p:nvPr/>
          </p:nvSpPr>
          <p:spPr>
            <a:xfrm>
              <a:off x="7918748" y="2399941"/>
              <a:ext cx="45719" cy="17652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66381E-2A5F-43C5-559C-029C4D1DE6FB}"/>
                </a:ext>
              </a:extLst>
            </p:cNvPr>
            <p:cNvSpPr/>
            <p:nvPr/>
          </p:nvSpPr>
          <p:spPr>
            <a:xfrm>
              <a:off x="8259443" y="2256278"/>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2C9C37-CFF2-E736-18CE-2FE9C1B287DD}"/>
                </a:ext>
              </a:extLst>
            </p:cNvPr>
            <p:cNvSpPr/>
            <p:nvPr/>
          </p:nvSpPr>
          <p:spPr>
            <a:xfrm>
              <a:off x="8592470" y="2108031"/>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DC49B87-2B09-E515-56B4-09F7D7C39A5B}"/>
                </a:ext>
              </a:extLst>
            </p:cNvPr>
            <p:cNvCxnSpPr/>
            <p:nvPr/>
          </p:nvCxnSpPr>
          <p:spPr>
            <a:xfrm>
              <a:off x="7494160" y="2894520"/>
              <a:ext cx="13450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4528CD-850E-53E9-8552-1547D43591AB}"/>
                </a:ext>
              </a:extLst>
            </p:cNvPr>
            <p:cNvCxnSpPr>
              <a:cxnSpLocks/>
            </p:cNvCxnSpPr>
            <p:nvPr/>
          </p:nvCxnSpPr>
          <p:spPr>
            <a:xfrm flipV="1">
              <a:off x="7611997" y="2716337"/>
              <a:ext cx="0" cy="17818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3CEEF67-8567-87DD-EA55-3DBF52D38BA3}"/>
                </a:ext>
              </a:extLst>
            </p:cNvPr>
            <p:cNvCxnSpPr>
              <a:cxnSpLocks/>
            </p:cNvCxnSpPr>
            <p:nvPr/>
          </p:nvCxnSpPr>
          <p:spPr>
            <a:xfrm flipV="1">
              <a:off x="7941608" y="2576461"/>
              <a:ext cx="0" cy="318059"/>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7F94B05-43E3-D3F6-10BE-43A2FB95EFFA}"/>
                </a:ext>
              </a:extLst>
            </p:cNvPr>
            <p:cNvCxnSpPr>
              <a:cxnSpLocks/>
            </p:cNvCxnSpPr>
            <p:nvPr/>
          </p:nvCxnSpPr>
          <p:spPr>
            <a:xfrm flipV="1">
              <a:off x="8286001" y="2414025"/>
              <a:ext cx="0" cy="48049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B11B329-DE2B-E8BF-35A2-4B1B8463E3D5}"/>
                </a:ext>
              </a:extLst>
            </p:cNvPr>
            <p:cNvCxnSpPr>
              <a:cxnSpLocks/>
            </p:cNvCxnSpPr>
            <p:nvPr/>
          </p:nvCxnSpPr>
          <p:spPr>
            <a:xfrm flipV="1">
              <a:off x="8615218" y="2262971"/>
              <a:ext cx="0" cy="638496"/>
            </a:xfrm>
            <a:prstGeom prst="line">
              <a:avLst/>
            </a:prstGeom>
            <a:ln w="127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07A4276-5442-3F12-71B4-3B04F38E3637}"/>
                </a:ext>
              </a:extLst>
            </p:cNvPr>
            <p:cNvSpPr txBox="1"/>
            <p:nvPr/>
          </p:nvSpPr>
          <p:spPr>
            <a:xfrm>
              <a:off x="7394818" y="2894215"/>
              <a:ext cx="1553630" cy="261610"/>
            </a:xfrm>
            <a:prstGeom prst="rect">
              <a:avLst/>
            </a:prstGeom>
            <a:noFill/>
          </p:spPr>
          <p:txBody>
            <a:bodyPr wrap="none" rtlCol="0">
              <a:spAutoFit/>
            </a:bodyPr>
            <a:lstStyle/>
            <a:p>
              <a:r>
                <a:rPr lang="en-US" sz="1100" dirty="0"/>
                <a:t>Linear array of speakers</a:t>
              </a:r>
            </a:p>
          </p:txBody>
        </p:sp>
      </p:grpSp>
    </p:spTree>
    <p:extLst>
      <p:ext uri="{BB962C8B-B14F-4D97-AF65-F5344CB8AC3E}">
        <p14:creationId xmlns:p14="http://schemas.microsoft.com/office/powerpoint/2010/main" val="38905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1029" grpId="0" animBg="1"/>
      <p:bldP spid="10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Tree>
    <p:extLst>
      <p:ext uri="{BB962C8B-B14F-4D97-AF65-F5344CB8AC3E}">
        <p14:creationId xmlns:p14="http://schemas.microsoft.com/office/powerpoint/2010/main" val="3278487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1/9/24 6:10 PM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5</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1/9/24 6:10 PM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6</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1/9/24 7:28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7</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4A67EEBA-581F-82DB-AD74-F270F958200C}"/>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1/9/24 7:28 PM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8</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1/9/24 7:28 PM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9</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2" presetClass="entr" presetSubtype="2"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2435</TotalTime>
  <Words>1342</Words>
  <Application>Microsoft Macintosh PowerPoint</Application>
  <PresentationFormat>Widescreen</PresentationFormat>
  <Paragraphs>263</Paragraphs>
  <Slides>23</Slides>
  <Notes>15</Notes>
  <HiddenSlides>8</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Cambria</vt:lpstr>
      <vt:lpstr>Cambria Math</vt:lpstr>
      <vt:lpstr>Georgia</vt:lpstr>
      <vt:lpstr>Office Theme</vt:lpstr>
      <vt:lpstr>My Journey </vt:lpstr>
      <vt:lpstr>Research experience</vt:lpstr>
      <vt:lpstr>Research experience</vt:lpstr>
      <vt:lpstr>PowerPoint Presentation</vt:lpstr>
      <vt:lpstr>Decision making in uncertain situations</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experience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Microsoft Office User</cp:lastModifiedBy>
  <cp:revision>538</cp:revision>
  <dcterms:created xsi:type="dcterms:W3CDTF">2023-12-08T14:45:30Z</dcterms:created>
  <dcterms:modified xsi:type="dcterms:W3CDTF">2024-01-11T09:45:47Z</dcterms:modified>
</cp:coreProperties>
</file>